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3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5" r:id="rId6"/>
    <p:sldId id="266" r:id="rId7"/>
    <p:sldId id="259" r:id="rId8"/>
    <p:sldId id="260" r:id="rId9"/>
    <p:sldId id="262" r:id="rId10"/>
    <p:sldId id="264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Bold" panose="020B0604020202020204" charset="-52"/>
      <p:bold r:id="rId17"/>
    </p:embeddedFont>
    <p:embeddedFont>
      <p:font typeface="Source Sans Pro" panose="020B0604020202020204" charset="0"/>
      <p:regular r:id="rId18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-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8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50198" y="2484001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50198" y="3555444"/>
            <a:ext cx="7416403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868478" y="5313759"/>
            <a:ext cx="2999184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        Учитель начальных классов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Шайдурова Диана Александровна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             МАОУ СОШ №22 имени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        П.Ф. Головко села Солёного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2024г.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714686-AF75-C38A-372C-A7AD34755B2E}"/>
              </a:ext>
            </a:extLst>
          </p:cNvPr>
          <p:cNvSpPr txBox="1"/>
          <p:nvPr/>
        </p:nvSpPr>
        <p:spPr>
          <a:xfrm>
            <a:off x="6868478" y="2661314"/>
            <a:ext cx="7284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Конкурсное задание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«У меня это хорошо получается»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1D4332-5C4B-F424-59B2-213C2BD2D535}"/>
              </a:ext>
            </a:extLst>
          </p:cNvPr>
          <p:cNvSpPr txBox="1"/>
          <p:nvPr/>
        </p:nvSpPr>
        <p:spPr>
          <a:xfrm rot="10800000" flipV="1">
            <a:off x="3657600" y="3228856"/>
            <a:ext cx="454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8A401E6-F521-BF65-F627-4E03FC6F0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00" y="46294"/>
            <a:ext cx="5027407" cy="811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20241219_1328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8878" y="12998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8000"/>
    </mc:Choice>
    <mc:Fallback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2934" y="481608"/>
            <a:ext cx="7918133" cy="994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ru-RU" sz="3100" b="1" kern="0" spc="-31" dirty="0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«</a:t>
            </a:r>
            <a:r>
              <a:rPr lang="en-US" sz="3100" b="1" kern="0" spc="-3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Мы</a:t>
            </a:r>
            <a:r>
              <a:rPr lang="en-US" sz="3100" b="1" kern="0" spc="-31" dirty="0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в</a:t>
            </a:r>
            <a:r>
              <a:rPr lang="en-US" sz="3100" b="1" kern="0" spc="-3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се</a:t>
            </a:r>
            <a:r>
              <a:rPr lang="en-US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</a:t>
            </a:r>
            <a:r>
              <a:rPr lang="en-US" sz="3100" b="1" kern="0" spc="-3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тремимся</a:t>
            </a:r>
            <a:r>
              <a:rPr lang="en-US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к </a:t>
            </a:r>
            <a:r>
              <a:rPr lang="ru-RU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3100" b="1" kern="0" spc="-3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едагогическому</a:t>
            </a:r>
            <a:r>
              <a:rPr lang="en-US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100" b="1" kern="0" spc="-3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</a:t>
            </a:r>
            <a:r>
              <a:rPr lang="en-US" sz="3100" b="1" kern="0" spc="-3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астерству</a:t>
            </a:r>
            <a:r>
              <a:rPr lang="ru-RU" sz="3100" b="1" kern="0" spc="-31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»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2934" y="2286238"/>
            <a:ext cx="7918133" cy="577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4550" b="1" kern="0" spc="-46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4550" dirty="0"/>
          </a:p>
        </p:txBody>
      </p:sp>
      <p:sp>
        <p:nvSpPr>
          <p:cNvPr id="6" name="Text 3"/>
          <p:cNvSpPr/>
          <p:nvPr/>
        </p:nvSpPr>
        <p:spPr>
          <a:xfrm>
            <a:off x="3424714" y="3083004"/>
            <a:ext cx="2294573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Любовь к </a:t>
            </a:r>
            <a:r>
              <a:rPr lang="ru-RU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2400" b="1" kern="0" spc="-16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рофессии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2934" y="3436620"/>
            <a:ext cx="791813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Важнейшая составляющая успешного учителя.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12934" y="4312087"/>
            <a:ext cx="7918133" cy="577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4550" b="1" kern="0" spc="-46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4550" dirty="0"/>
          </a:p>
        </p:txBody>
      </p:sp>
      <p:sp>
        <p:nvSpPr>
          <p:cNvPr id="9" name="Text 6"/>
          <p:cNvSpPr/>
          <p:nvPr/>
        </p:nvSpPr>
        <p:spPr>
          <a:xfrm>
            <a:off x="2629138" y="5108853"/>
            <a:ext cx="3885605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kern="0" spc="-16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Развитие</a:t>
            </a:r>
            <a:r>
              <a:rPr lang="en-US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</a:t>
            </a:r>
            <a:r>
              <a:rPr lang="en-US" sz="2400" b="1" kern="0" spc="-16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ворческих</a:t>
            </a:r>
            <a:r>
              <a:rPr lang="en-US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</a:t>
            </a:r>
            <a:r>
              <a:rPr lang="en-US" sz="2400" b="1" kern="0" spc="-16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пособностей</a:t>
            </a:r>
            <a:r>
              <a:rPr lang="ru-RU" sz="2400" b="1" kern="0" spc="-16" dirty="0" smtClean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учащихся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0299" y="5444967"/>
            <a:ext cx="791813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Важнейшая задача в обучении.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12934" y="6337935"/>
            <a:ext cx="7918133" cy="577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4550" b="1" kern="0" spc="-46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4550" dirty="0"/>
          </a:p>
        </p:txBody>
      </p:sp>
      <p:sp>
        <p:nvSpPr>
          <p:cNvPr id="12" name="Text 9"/>
          <p:cNvSpPr/>
          <p:nvPr/>
        </p:nvSpPr>
        <p:spPr>
          <a:xfrm>
            <a:off x="3576995" y="7134701"/>
            <a:ext cx="1990011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kern="0" spc="-16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Патриотизм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12934" y="7488317"/>
            <a:ext cx="791813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Неотъемлемая часть воспитания.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65A7498-123F-03BF-9781-EAB14175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410" y="1432084"/>
            <a:ext cx="6923456" cy="6915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97332A-8C74-9106-99CC-B2B28FE2E64A}"/>
              </a:ext>
            </a:extLst>
          </p:cNvPr>
          <p:cNvSpPr txBox="1"/>
          <p:nvPr/>
        </p:nvSpPr>
        <p:spPr>
          <a:xfrm>
            <a:off x="9213455" y="989056"/>
            <a:ext cx="529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Дмитриевич Ушинский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53785"/>
            <a:ext cx="6468904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Любовь к </a:t>
            </a:r>
            <a:r>
              <a:rPr lang="ru-RU" sz="4400" b="1" kern="0" spc="-44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4400" b="1" kern="0" spc="-44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рофессии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1455063"/>
            <a:ext cx="12902803" cy="946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 самого детства у меня была мечта – стать учителем начальных классов.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Моя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семья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педагогов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передала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мне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любовь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 своему делу и любовь к  детям, желание работать с ними, помогать им расти и развиваться, становиться личностями</a:t>
            </a:r>
            <a:endParaRPr lang="en-US" sz="1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3798" y="2401122"/>
            <a:ext cx="2804874" cy="607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Детская</a:t>
            </a:r>
            <a:r>
              <a:rPr lang="en-US" sz="280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</a:t>
            </a:r>
            <a:r>
              <a:rPr lang="en-US" sz="280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ечта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63797" y="2811443"/>
            <a:ext cx="6150293" cy="2879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Выбор моей будущей профессии был предопределен с детства. 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любила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играть в школу. Мне нравилось брать у мамы или у бабушки красную ручку и выставлять оценки.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аблюдала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как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мои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мама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и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бабушка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реализовывались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в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профессии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педагога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окруженные любовью и благодарностью своих учеников. Мечтала стать хорошим учителем.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23929" y="2401123"/>
            <a:ext cx="2945606" cy="410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Настоящая</a:t>
            </a:r>
            <a:r>
              <a:rPr lang="en-US" sz="280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</a:t>
            </a:r>
            <a:r>
              <a:rPr lang="en-US" sz="280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адость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16308" y="2811442"/>
            <a:ext cx="6150293" cy="1501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Быть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учителем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для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меня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нелегко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но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безумно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интересно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!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учитель! Я просто люблю свою работу!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Мне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доставляет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радость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видеть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положительные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результаты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своего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труда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и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счастливые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глаза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детей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3393CC-9F3D-FB1E-D2F0-E1F9B65D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90" y="3954777"/>
            <a:ext cx="4203510" cy="42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1000"/>
    </mc:Choice>
    <mc:Fallback>
      <p:transition advClick="0" advTm="7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6290" y="625673"/>
            <a:ext cx="5779056" cy="646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b="1" kern="0" spc="-4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Участие в </a:t>
            </a:r>
            <a:r>
              <a:rPr lang="ru-RU" sz="4050" b="1" kern="0" spc="-41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</a:t>
            </a:r>
            <a:r>
              <a:rPr lang="en-US" sz="4050" b="1" kern="0" spc="-4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онкурсах</a:t>
            </a:r>
            <a:endParaRPr lang="en-US" sz="4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6290" y="1329509"/>
            <a:ext cx="7551420" cy="68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Мне нравится  участвовать в конкурсах, видеть результат своих усилий, каждый раз подниматься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ступенечку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выше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и мотивировать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победу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них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моих учеников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6290" y="2807375"/>
            <a:ext cx="511850" cy="511850"/>
          </a:xfrm>
          <a:prstGeom prst="roundRect">
            <a:avLst>
              <a:gd name="adj" fmla="val 6668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992862" y="2908102"/>
            <a:ext cx="118586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kern="0" spc="-24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535549" y="2807375"/>
            <a:ext cx="2827377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Регулярное</a:t>
            </a:r>
            <a:r>
              <a:rPr lang="en-US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у</a:t>
            </a: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частие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535549" y="3267075"/>
            <a:ext cx="2922746" cy="1706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стараюсь регулярно принимать участие в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конкурсах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методических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разработ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мероприятий, в творческих конкурсах и выступлениях.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685705" y="2807375"/>
            <a:ext cx="511850" cy="511850"/>
          </a:xfrm>
          <a:prstGeom prst="roundRect">
            <a:avLst>
              <a:gd name="adj" fmla="val 6668"/>
            </a:avLst>
          </a:prstGeom>
          <a:solidFill>
            <a:srgbClr val="303132"/>
          </a:solidFill>
          <a:ln/>
        </p:spPr>
      </p:sp>
      <p:sp>
        <p:nvSpPr>
          <p:cNvPr id="10" name="Text 7"/>
          <p:cNvSpPr/>
          <p:nvPr/>
        </p:nvSpPr>
        <p:spPr>
          <a:xfrm>
            <a:off x="4851678" y="2908102"/>
            <a:ext cx="17990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kern="0" spc="-24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5424964" y="2807375"/>
            <a:ext cx="2922746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Детские</a:t>
            </a:r>
            <a:r>
              <a:rPr lang="en-US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</a:t>
            </a: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остижения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24964" y="3218379"/>
            <a:ext cx="2922746" cy="276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Ребята из моего класса принимают активное участие в конкурсах рисунков и поделок. Мы участвуем во всех школьных и муниципальных конкурсах и олимпиадах.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6290" y="6462236"/>
            <a:ext cx="511850" cy="511850"/>
          </a:xfrm>
          <a:prstGeom prst="roundRect">
            <a:avLst>
              <a:gd name="adj" fmla="val 6668"/>
            </a:avLst>
          </a:prstGeom>
          <a:solidFill>
            <a:srgbClr val="303132"/>
          </a:solidFill>
          <a:ln/>
        </p:spPr>
      </p:sp>
      <p:sp>
        <p:nvSpPr>
          <p:cNvPr id="14" name="Text 11"/>
          <p:cNvSpPr/>
          <p:nvPr/>
        </p:nvSpPr>
        <p:spPr>
          <a:xfrm>
            <a:off x="961906" y="6562963"/>
            <a:ext cx="18061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kern="0" spc="-24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535549" y="6462236"/>
            <a:ext cx="395382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Положительные</a:t>
            </a:r>
            <a:r>
              <a:rPr lang="en-US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kern="0" spc="-20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</a:t>
            </a:r>
            <a:r>
              <a:rPr lang="en-US" sz="2000" b="1" kern="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езультаты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535549" y="6921937"/>
            <a:ext cx="6812161" cy="68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За два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года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работы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обучающиеся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моего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класса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стали победителями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призерами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муниципально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уровн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34F22B2-98BF-16AC-0AF7-2A5A34AB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83" y="48994"/>
            <a:ext cx="2694378" cy="38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A4D84BD-C758-5717-1761-73ED8B7CB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560" y="65006"/>
            <a:ext cx="2698100" cy="38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6A2C87D-0005-67A9-575F-B49CF5451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45" y="4114800"/>
            <a:ext cx="2694379" cy="381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8BCDBA4-B9B0-35AA-ED08-F805C562C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2956" y="3904452"/>
            <a:ext cx="2991823" cy="423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0"/>
    </mc:Choice>
    <mc:Fallback>
      <p:transition spd="slow" advTm="3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2948" y="569476"/>
            <a:ext cx="7698105" cy="1173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Развитие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ворческих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пособностей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етей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065615" y="2801422"/>
            <a:ext cx="2434233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065616" y="4871442"/>
            <a:ext cx="5645370" cy="929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065615" y="6631424"/>
            <a:ext cx="6355437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F645887-20CF-559F-BCA0-7DAF0086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851" y="86632"/>
            <a:ext cx="3960173" cy="416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64A9842-AF65-C0D2-AE5F-3EF8376A3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883" y="3817016"/>
            <a:ext cx="3228384" cy="430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2DE9DEC-F153-9B54-B2F8-B2FCBA54C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749" y="3817016"/>
            <a:ext cx="3228384" cy="430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41D029-5994-2179-C018-68ACF6C92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40" y="1981370"/>
            <a:ext cx="5882186" cy="441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00"/>
    </mc:Choice>
    <mc:Fallback>
      <p:transition spd="slow" advTm="5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EAA8E2-86B9-8D58-5D25-0221CBB3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18913" cy="473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A415CA-4128-BC3C-0204-B965902D4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037" y="3423312"/>
            <a:ext cx="3604715" cy="480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0AC519-B864-0CD0-8F45-C8E9A941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289" y="4114799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5F4F56-48CC-B353-59A2-833174C53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4798"/>
            <a:ext cx="5486401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3570BC-6B50-706C-1FD5-4F5A66552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006" y="0"/>
            <a:ext cx="6550925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38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00"/>
    </mc:Choice>
    <mc:Fallback>
      <p:transition spd="slow" advTm="5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3792" cy="638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958" y="2340864"/>
            <a:ext cx="4368546" cy="588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552" y="0"/>
            <a:ext cx="4498848" cy="61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13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0"/>
    </mc:Choice>
    <mc:Fallback>
      <p:transition spd="slow" advTm="4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7696" y="661035"/>
            <a:ext cx="7461409" cy="1365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Патриотизм – 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</a:t>
            </a:r>
            <a:r>
              <a:rPr lang="en-US" sz="3200" b="1" kern="0" spc="-43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дна</a:t>
            </a:r>
            <a:r>
              <a:rPr lang="en-US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kern="0" spc="-43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из</a:t>
            </a:r>
            <a:r>
              <a:rPr lang="en-US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наиболее в</a:t>
            </a:r>
            <a:r>
              <a:rPr lang="en-US" sz="3200" b="1" kern="0" spc="-43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ажн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ы</a:t>
            </a:r>
            <a:r>
              <a:rPr lang="en-US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х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и значимых </a:t>
            </a:r>
            <a:r>
              <a:rPr lang="en-US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ц</a:t>
            </a:r>
            <a:r>
              <a:rPr lang="en-US" sz="3200" b="1" kern="0" spc="-43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енностей</a:t>
            </a:r>
            <a:r>
              <a:rPr lang="ru-RU" sz="3200" b="1" kern="0" spc="-43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общества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7696" y="2170867"/>
            <a:ext cx="7461409" cy="1082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каждый год принимаю участие 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онлайн 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акции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«Бессмертный полк» и агитирую личным примером своих учеников и их родителей присоединиться к этому событию.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184402" y="3998794"/>
            <a:ext cx="2693738" cy="1264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150" b="1" kern="0" spc="-22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          </a:t>
            </a:r>
            <a:r>
              <a:rPr lang="en-US" sz="215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Патриотические</a:t>
            </a:r>
            <a:r>
              <a:rPr lang="en-US" sz="215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15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к</a:t>
            </a:r>
            <a:r>
              <a:rPr lang="en-US" sz="215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онкурсы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184402" y="5100030"/>
            <a:ext cx="3054259" cy="2307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учу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своих учеников   любить  Родину, стараюсь растить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патриот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вовлекая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их в участие в различных патриотических конкурсах, классных часах и викторинах.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134069" y="4354349"/>
            <a:ext cx="3479840" cy="567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Патриотические</a:t>
            </a:r>
            <a:r>
              <a:rPr lang="en-US" sz="215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150" b="1" kern="0" spc="-22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</a:t>
            </a:r>
            <a:r>
              <a:rPr lang="en-US" sz="2150" b="1" kern="0" spc="-22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кции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0238661" y="5065871"/>
            <a:ext cx="3550444" cy="1802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Мои </a:t>
            </a:r>
            <a:r>
              <a:rPr lang="en-US" sz="18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ученики</a:t>
            </a: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8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принима</a:t>
            </a:r>
            <a:r>
              <a:rPr lang="ru-RU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ют</a:t>
            </a: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участие в патриотических </a:t>
            </a:r>
            <a:r>
              <a:rPr lang="en-US" sz="18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акциях</a:t>
            </a: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: «Никто не забыт, ничто не забыто»,  «Дети войны», </a:t>
            </a: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«</a:t>
            </a:r>
            <a:r>
              <a:rPr lang="en-US" sz="18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Окна</a:t>
            </a:r>
            <a:r>
              <a:rPr lang="en-US" sz="18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победы», «Георгиевская ленточка», «Поём о победе» и других.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0EABD94-23D6-138C-8A45-4671377C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624614" cy="317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FDE5D62-2615-42C2-7C19-CD9F0A0B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69" y="-30718"/>
            <a:ext cx="2504240" cy="333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61404A4-49DF-89EE-F0AB-03854066C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5" y="3176537"/>
            <a:ext cx="2693833" cy="423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A0F1047-A5F4-1363-7695-11D56D16D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411" y="3420890"/>
            <a:ext cx="4067468" cy="398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0"/>
    </mc:Choice>
    <mc:Fallback>
      <p:transition spd="slow" advTm="4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4494" y="966192"/>
            <a:ext cx="7715012" cy="1159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Классный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уководитель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–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э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то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б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ольше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,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ч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ем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росто</a:t>
            </a:r>
            <a:r>
              <a:rPr lang="en-US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650" b="1" kern="0" spc="-37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у</a:t>
            </a:r>
            <a:r>
              <a:rPr lang="en-US" sz="3650" b="1" kern="0" spc="-37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читель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4494" y="2432328"/>
            <a:ext cx="7412744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 настоящее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время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я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классн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ый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руководител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 1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класс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Веду внеурочные занятия 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«Разговоры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важном», 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Кубановедение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», «Читательская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и математическая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грамотность»,  «Весёлые старты», «Орлята России»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Source Sans Pro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9293" y="3580686"/>
            <a:ext cx="22860" cy="3682603"/>
          </a:xfrm>
          <a:prstGeom prst="roundRect">
            <a:avLst>
              <a:gd name="adj" fmla="val 133970"/>
            </a:avLst>
          </a:prstGeom>
          <a:solidFill>
            <a:srgbClr val="494A4B"/>
          </a:solidFill>
          <a:ln/>
        </p:spPr>
      </p:sp>
      <p:sp>
        <p:nvSpPr>
          <p:cNvPr id="6" name="Shape 3"/>
          <p:cNvSpPr/>
          <p:nvPr/>
        </p:nvSpPr>
        <p:spPr>
          <a:xfrm>
            <a:off x="1227534" y="4028599"/>
            <a:ext cx="714494" cy="22860"/>
          </a:xfrm>
          <a:prstGeom prst="roundRect">
            <a:avLst>
              <a:gd name="adj" fmla="val 133970"/>
            </a:avLst>
          </a:prstGeom>
          <a:solidFill>
            <a:srgbClr val="494A4B"/>
          </a:solidFill>
          <a:ln/>
        </p:spPr>
      </p:sp>
      <p:sp>
        <p:nvSpPr>
          <p:cNvPr id="7" name="Shape 4"/>
          <p:cNvSpPr/>
          <p:nvPr/>
        </p:nvSpPr>
        <p:spPr>
          <a:xfrm>
            <a:off x="791051" y="3810357"/>
            <a:ext cx="459343" cy="459343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8" name="Text 5"/>
          <p:cNvSpPr/>
          <p:nvPr/>
        </p:nvSpPr>
        <p:spPr>
          <a:xfrm>
            <a:off x="967502" y="3900845"/>
            <a:ext cx="106323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kern="0" spc="-22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43601" y="3784759"/>
            <a:ext cx="3336369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1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Читательская</a:t>
            </a:r>
            <a:r>
              <a:rPr lang="en-US" sz="1800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1800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г</a:t>
            </a:r>
            <a:r>
              <a:rPr lang="en-US" sz="1800" b="1" kern="0" spc="-1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рамотность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166461" y="4186035"/>
            <a:ext cx="6285905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основе предлагаемых мною материалов лежит идея использования бытовых сказок и рассказов для формирования навыков трудовой деятельности у обучающихся младшего школьного возраста с ОВЗ.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227534" y="5971937"/>
            <a:ext cx="714494" cy="22860"/>
          </a:xfrm>
          <a:prstGeom prst="roundRect">
            <a:avLst>
              <a:gd name="adj" fmla="val 133970"/>
            </a:avLst>
          </a:prstGeom>
          <a:solidFill>
            <a:srgbClr val="494A4B"/>
          </a:solidFill>
          <a:ln/>
        </p:spPr>
      </p:sp>
      <p:sp>
        <p:nvSpPr>
          <p:cNvPr id="12" name="Shape 9"/>
          <p:cNvSpPr/>
          <p:nvPr/>
        </p:nvSpPr>
        <p:spPr>
          <a:xfrm>
            <a:off x="791051" y="5753695"/>
            <a:ext cx="459343" cy="459343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13" name="Text 10"/>
          <p:cNvSpPr/>
          <p:nvPr/>
        </p:nvSpPr>
        <p:spPr>
          <a:xfrm>
            <a:off x="939998" y="5844183"/>
            <a:ext cx="161449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kern="0" spc="-22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43601" y="5939742"/>
            <a:ext cx="4283631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1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Особый</a:t>
            </a:r>
            <a:r>
              <a:rPr lang="en-US" sz="1800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1800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1800" b="1" kern="0" spc="-1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сихологический</a:t>
            </a:r>
            <a:r>
              <a:rPr lang="en-US" sz="1800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b="1" kern="0" spc="-1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</a:t>
            </a:r>
            <a:r>
              <a:rPr lang="en-US" sz="1800" b="1" kern="0" spc="-1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лимат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143601" y="6490335"/>
            <a:ext cx="6285905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ы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классом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стали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настоящей семьей. Я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уважительно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отно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шусь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к ученикам,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воспринима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их как личность и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ви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жу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 них только лучшие качества.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88EFA73-9013-C42C-F6FD-7659F2B5A4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6563" y="5315263"/>
            <a:ext cx="4603837" cy="291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E5379043-BEC1-6766-8C6A-587268E1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805" y="53209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6CEE764-5D4E-6E55-9E3E-76E48180097F}"/>
              </a:ext>
            </a:extLst>
          </p:cNvPr>
          <p:cNvSpPr txBox="1"/>
          <p:nvPr/>
        </p:nvSpPr>
        <p:spPr>
          <a:xfrm>
            <a:off x="9701435" y="3351014"/>
            <a:ext cx="39196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бытовых сказок и 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рассказов,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направленных на формирование навыков трудовой деятельности младшего школьного возраста с ОВЗ.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42E57CA-16AE-D3A6-7B28-D05807E74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238" y="302418"/>
            <a:ext cx="5818826" cy="387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0"/>
    </mc:Choice>
    <mc:Fallback>
      <p:transition spd="slow" advTm="6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974" y="866180"/>
            <a:ext cx="8239601" cy="604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kern="0" spc="-3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Счастье в </a:t>
            </a:r>
            <a:r>
              <a:rPr lang="ru-RU" sz="3800" b="1" kern="0" spc="-3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л</a:t>
            </a:r>
            <a:r>
              <a:rPr lang="en-US" sz="3800" b="1" kern="0" spc="-3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юбимой</a:t>
            </a:r>
            <a:r>
              <a:rPr lang="en-US" sz="3800" b="1" kern="0" spc="-3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3800" b="1" kern="0" spc="-38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</a:t>
            </a:r>
            <a:r>
              <a:rPr lang="en-US" sz="3800" b="1" kern="0" spc="-38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рофессии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4974" y="1896428"/>
            <a:ext cx="13140452" cy="638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 учетом всего вышесказанного, </a:t>
            </a:r>
            <a:r>
              <a:rPr lang="en-US" sz="1650" dirty="0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прихожу к выводу, что я </a:t>
            </a:r>
            <a:r>
              <a:rPr lang="ru-RU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очень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счастливый человек: у меня любимая профессия! Плоды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своей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работы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я увижу только спустя годы, но это будет, наверное, одно из самых приятных ожиданий в жизни.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963" y="2774513"/>
            <a:ext cx="2168128" cy="14942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79069" y="3514249"/>
            <a:ext cx="101679" cy="399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50" b="1" kern="0" spc="-2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5326856" y="3146941"/>
            <a:ext cx="2833926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Молодые и </a:t>
            </a:r>
            <a:r>
              <a:rPr lang="ru-RU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</a:t>
            </a:r>
            <a:r>
              <a:rPr lang="en-US" sz="1900" b="1" kern="0" spc="-19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ктивные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26856" y="3576995"/>
            <a:ext cx="8275558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мой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взгляд</a:t>
            </a:r>
            <a:r>
              <a:rPr lang="ru-RU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всё начинается с молодых, неопытных, но активных и целеустремленных</a:t>
            </a:r>
            <a:r>
              <a:rPr lang="en-US" sz="16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!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5167193" y="4285774"/>
            <a:ext cx="8665131" cy="11430"/>
          </a:xfrm>
          <a:prstGeom prst="roundRect">
            <a:avLst>
              <a:gd name="adj" fmla="val 279340"/>
            </a:avLst>
          </a:prstGeom>
          <a:solidFill>
            <a:srgbClr val="494A4B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1899" y="4321850"/>
            <a:ext cx="4336256" cy="149423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52875" y="4869418"/>
            <a:ext cx="154305" cy="399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50" b="1" kern="0" spc="-2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6410920" y="4534614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Ключ к </a:t>
            </a:r>
            <a:r>
              <a:rPr lang="ru-RU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з</a:t>
            </a:r>
            <a:r>
              <a:rPr lang="en-US" sz="1900" b="1" kern="0" spc="-19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наниям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410920" y="4964668"/>
            <a:ext cx="7261741" cy="638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Я считаю,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что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интерес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ru-RU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к уроку 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– это ключ к знаниям, и его необходимо поддерживать в детях.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251258" y="5833110"/>
            <a:ext cx="7581067" cy="11430"/>
          </a:xfrm>
          <a:prstGeom prst="roundRect">
            <a:avLst>
              <a:gd name="adj" fmla="val 279340"/>
            </a:avLst>
          </a:prstGeom>
          <a:solidFill>
            <a:srgbClr val="494A4B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716" y="5869186"/>
            <a:ext cx="6504503" cy="149423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952518" y="6416754"/>
            <a:ext cx="154900" cy="399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50" b="1" kern="0" spc="-2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7494984" y="6081951"/>
            <a:ext cx="37141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19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Педагогическое</a:t>
            </a:r>
            <a:r>
              <a:rPr lang="en-US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1900" b="1" kern="0" spc="-19" dirty="0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</a:t>
            </a:r>
            <a:r>
              <a:rPr lang="en-US" sz="1900" b="1" kern="0" spc="-19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астерство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494984" y="6512004"/>
            <a:ext cx="6177677" cy="638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Умение увлечь учеников своим предметом и есть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педагогическое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мастерство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0"/>
    </mc:Choice>
    <mc:Fallback>
      <p:transition spd="slow" advTm="3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683</Words>
  <Application>Microsoft Office PowerPoint</Application>
  <PresentationFormat>Произвольный</PresentationFormat>
  <Paragraphs>79</Paragraphs>
  <Slides>10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Montserrat Bold</vt:lpstr>
      <vt:lpstr>Times New Roman</vt:lpstr>
      <vt:lpstr>Source Sans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32</cp:revision>
  <dcterms:created xsi:type="dcterms:W3CDTF">2024-12-16T17:44:26Z</dcterms:created>
  <dcterms:modified xsi:type="dcterms:W3CDTF">2024-12-19T19:59:57Z</dcterms:modified>
</cp:coreProperties>
</file>